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_rels/notesSlide4.xml.rels" ContentType="application/vnd.openxmlformats-package.relationships+xml"/>
  <Override PartName="/ppt/notesSlides/notesSlide4.xml" ContentType="application/vnd.openxmlformats-officedocument.presentationml.notesSlide+xml"/>
  <Override PartName="/ppt/_rels/presentation.xml.rels" ContentType="application/vnd.openxmlformats-package.relationships+xml"/>
  <Override PartName="/ppt/media/image11.jpeg" ContentType="image/jpeg"/>
  <Override PartName="/ppt/media/image4.jpeg" ContentType="image/jpeg"/>
  <Override PartName="/ppt/media/image1.jpeg" ContentType="image/jpeg"/>
  <Override PartName="/ppt/media/image8.jpeg" ContentType="image/jpeg"/>
  <Override PartName="/ppt/media/image12.jpeg" ContentType="image/jpeg"/>
  <Override PartName="/ppt/media/image5.jpeg" ContentType="image/jpeg"/>
  <Override PartName="/ppt/media/image2.jpeg" ContentType="image/jpeg"/>
  <Override PartName="/ppt/media/image9.jpeg" ContentType="image/jpeg"/>
  <Override PartName="/ppt/media/image13.jpeg" ContentType="image/jpeg"/>
  <Override PartName="/ppt/media/image6.jpeg" ContentType="image/jpeg"/>
  <Override PartName="/ppt/media/image10.jpeg" ContentType="image/jpeg"/>
  <Override PartName="/ppt/media/image3.jpeg" ContentType="image/jpeg"/>
  <Override PartName="/ppt/media/image14.jpeg" ContentType="image/jpeg"/>
  <Override PartName="/ppt/media/image7.jpeg" ContentType="image/jpeg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1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2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bIns="0" lIns="0" rIns="0" tIns="0" wrap="none"/>
          <a:p>
            <a:r>
              <a:rPr lang="es-ES"/>
              <a:t>Pulse para editar el formato de las notas</a:t>
            </a:r>
            <a:endParaRPr/>
          </a:p>
        </p:txBody>
      </p:sp>
      <p:sp>
        <p:nvSpPr>
          <p:cNvPr id="83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320" cy="534240"/>
          </a:xfrm>
          <a:prstGeom prst="rect">
            <a:avLst/>
          </a:prstGeom>
        </p:spPr>
        <p:txBody>
          <a:bodyPr bIns="0" lIns="0" rIns="0" tIns="0" wrap="none"/>
          <a:p>
            <a:r>
              <a:rPr lang="es-ES"/>
              <a:t>&lt;encabezado&gt;</a:t>
            </a:r>
            <a:endParaRPr/>
          </a:p>
        </p:txBody>
      </p:sp>
      <p:sp>
        <p:nvSpPr>
          <p:cNvPr id="84" name="PlaceHolder 3"/>
          <p:cNvSpPr>
            <a:spLocks noGrp="1"/>
          </p:cNvSpPr>
          <p:nvPr>
            <p:ph type="dt"/>
          </p:nvPr>
        </p:nvSpPr>
        <p:spPr>
          <a:xfrm>
            <a:off x="4279320" y="0"/>
            <a:ext cx="3280320" cy="534240"/>
          </a:xfrm>
          <a:prstGeom prst="rect">
            <a:avLst/>
          </a:prstGeom>
        </p:spPr>
        <p:txBody>
          <a:bodyPr bIns="0" lIns="0" rIns="0" tIns="0" wrap="none"/>
          <a:p>
            <a:pPr algn="r"/>
            <a:r>
              <a:rPr lang="es-ES"/>
              <a:t>&lt;fecha/hora&gt;</a:t>
            </a:r>
            <a:endParaRPr/>
          </a:p>
        </p:txBody>
      </p:sp>
      <p:sp>
        <p:nvSpPr>
          <p:cNvPr id="85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320" cy="534240"/>
          </a:xfrm>
          <a:prstGeom prst="rect">
            <a:avLst/>
          </a:prstGeom>
        </p:spPr>
        <p:txBody>
          <a:bodyPr anchor="b" bIns="0" lIns="0" rIns="0" tIns="0" wrap="none"/>
          <a:p>
            <a:r>
              <a:rPr lang="es-ES"/>
              <a:t>&lt;pie de página&gt;</a:t>
            </a:r>
            <a:endParaRPr/>
          </a:p>
        </p:txBody>
      </p:sp>
      <p:sp>
        <p:nvSpPr>
          <p:cNvPr id="86" name="PlaceHolder 5"/>
          <p:cNvSpPr>
            <a:spLocks noGrp="1"/>
          </p:cNvSpPr>
          <p:nvPr>
            <p:ph type="sldNum"/>
          </p:nvPr>
        </p:nvSpPr>
        <p:spPr>
          <a:xfrm>
            <a:off x="4279320" y="10157400"/>
            <a:ext cx="3280320" cy="534240"/>
          </a:xfrm>
          <a:prstGeom prst="rect">
            <a:avLst/>
          </a:prstGeom>
        </p:spPr>
        <p:txBody>
          <a:bodyPr anchor="b" bIns="0" lIns="0" rIns="0" tIns="0" wrap="none"/>
          <a:p>
            <a:pPr algn="r"/>
            <a:fld id="{D1B16141-0101-41E1-B111-4141915131C1}" type="slidenum">
              <a:rPr lang="es-ES"/>
              <a:t>&lt;número&gt;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</p:notesMaster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115" name="TextShape 2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71810171-1181-4191-B151-515121D141F1}" type="slidenum">
              <a:rPr lang="es-ES">
                <a:solidFill>
                  <a:srgbClr val="000000"/>
                </a:solidFill>
                <a:latin typeface="+mn-lt"/>
                <a:ea typeface="+mn-ea"/>
              </a:rPr>
              <a:t>&lt;número&gt;</a:t>
            </a:fld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57200" y="3681360"/>
            <a:ext cx="80463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457992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20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992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57200" y="3681360"/>
            <a:ext cx="804564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57200" y="3681360"/>
            <a:ext cx="80463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457992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45720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5720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992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1360"/>
            <a:ext cx="804564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499320" y="5945040"/>
            <a:ext cx="4940280" cy="920880"/>
          </a:xfrm>
          <a:prstGeom prst="rect">
            <a:avLst>
              <a:gd fmla="val 0" name="adj1"/>
              <a:gd fmla="val 0" name="adj2"/>
              <a:gd fmla="val 0" name="adj3"/>
              <a:gd fmla="val 0" name="adj4"/>
              <a:gd fmla="val 0" name="adj5"/>
              <a:gd fmla="val 0" name="adj6"/>
              <a:gd fmla="val 0" name="adj7"/>
              <a:gd fmla="val 0" name="adj8"/>
            </a:avLst>
          </a:prstGeom>
          <a:solidFill>
            <a:srgbClr val="9fcbdc"/>
          </a:solidFill>
        </p:spPr>
      </p:sp>
      <p:sp>
        <p:nvSpPr>
          <p:cNvPr id="1" name="CustomShape 2"/>
          <p:cNvSpPr/>
          <p:nvPr/>
        </p:nvSpPr>
        <p:spPr>
          <a:xfrm>
            <a:off x="485640" y="5938920"/>
            <a:ext cx="3690000" cy="933120"/>
          </a:xfrm>
          <a:prstGeom prst="rect">
            <a:avLst>
              <a:gd fmla="val 0" name="adj1"/>
              <a:gd fmla="val 0" name="adj2"/>
              <a:gd fmla="val 0" name="adj3"/>
              <a:gd fmla="val 0" name="adj4"/>
              <a:gd fmla="val 0" name="adj5"/>
              <a:gd fmla="val 0" name="adj6"/>
              <a:gd fmla="val 0" name="adj7"/>
              <a:gd fmla="val 0" name="adj8"/>
            </a:avLst>
          </a:prstGeom>
          <a:solidFill>
            <a:srgbClr val="000000"/>
          </a:solidFill>
        </p:spPr>
      </p:sp>
      <p:sp>
        <p:nvSpPr>
          <p:cNvPr id="2" name="CustomShape 3"/>
          <p:cNvSpPr/>
          <p:nvPr/>
        </p:nvSpPr>
        <p:spPr>
          <a:xfrm>
            <a:off x="-6120" y="5791320"/>
            <a:ext cx="3402000" cy="1080360"/>
          </a:xfrm>
          <a:prstGeom prst="rect">
            <a:avLst/>
          </a:prstGeom>
          <a:blipFill>
            <a:blip r:embed="rId2"/>
            <a:tile/>
          </a:blipFill>
        </p:spPr>
      </p:sp>
      <p:sp>
        <p:nvSpPr>
          <p:cNvPr id="3" name="Line 4"/>
          <p:cNvSpPr/>
          <p:nvPr/>
        </p:nvSpPr>
        <p:spPr>
          <a:xfrm>
            <a:off x="-9000" y="5787720"/>
            <a:ext cx="3405240" cy="1084320"/>
          </a:xfrm>
          <a:prstGeom prst="line">
            <a:avLst/>
          </a:prstGeom>
          <a:ln w="12240">
            <a:solidFill>
              <a:srgbClr val="196f85"/>
            </a:solidFill>
            <a:miter/>
          </a:ln>
        </p:spPr>
      </p:sp>
      <p:sp>
        <p:nvSpPr>
          <p:cNvPr id="4" name="PlaceHolder 5"/>
          <p:cNvSpPr>
            <a:spLocks noGrp="1"/>
          </p:cNvSpPr>
          <p:nvPr>
            <p:ph type="dt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s-ES">
                <a:solidFill>
                  <a:srgbClr val="000000"/>
                </a:solidFill>
                <a:latin typeface="Lucida Sans Unicode"/>
              </a:rPr>
              <a:t>30/04/13</a:t>
            </a:r>
            <a:endParaRPr/>
          </a:p>
        </p:txBody>
      </p:sp>
      <p:sp>
        <p:nvSpPr>
          <p:cNvPr id="5" name="PlaceHolder 6"/>
          <p:cNvSpPr>
            <a:spLocks noGrp="1"/>
          </p:cNvSpPr>
          <p:nvPr>
            <p:ph type="ftr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6" name="PlaceHolder 7"/>
          <p:cNvSpPr>
            <a:spLocks noGrp="1"/>
          </p:cNvSpPr>
          <p:nvPr>
            <p:ph type="sldNum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5121E1B1-3111-4141-9151-F151D1E16151}" type="slidenum">
              <a:rPr lang="es-ES">
                <a:solidFill>
                  <a:srgbClr val="000000"/>
                </a:solidFill>
                <a:latin typeface="Lucida Sans Unicode"/>
              </a:rPr>
              <a:t>&lt;número&gt;</a:t>
            </a:fld>
            <a:endParaRPr/>
          </a:p>
        </p:txBody>
      </p:sp>
      <p:sp>
        <p:nvSpPr>
          <p:cNvPr id="7" name="PlaceHolder 8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es"/>
              <a:t>Pulse para editar el formato del texto de título</a:t>
            </a:r>
            <a:endParaRPr/>
          </a:p>
        </p:txBody>
      </p:sp>
      <p:sp>
        <p:nvSpPr>
          <p:cNvPr id="8" name="PlaceHolder 9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6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s"/>
              <a:t>Pulse para editar los formatos del texto del esquema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s"/>
              <a:t>Segundo nivel del esquema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s"/>
              <a:t>Tercer nivel del esquema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s"/>
              <a:t>Cuarto nivel del esquema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s"/>
              <a:t>Quinto nivel del esquema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s"/>
              <a:t>Sexto nivel del esquema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s"/>
              <a:t>Séptimo nivel del esquema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499320" y="5945040"/>
            <a:ext cx="4940280" cy="920880"/>
          </a:xfrm>
          <a:prstGeom prst="rect">
            <a:avLst>
              <a:gd fmla="val 0" name="adj1"/>
              <a:gd fmla="val 0" name="adj2"/>
              <a:gd fmla="val 0" name="adj3"/>
              <a:gd fmla="val 0" name="adj4"/>
              <a:gd fmla="val 0" name="adj5"/>
              <a:gd fmla="val 0" name="adj6"/>
              <a:gd fmla="val 0" name="adj7"/>
              <a:gd fmla="val 0" name="adj8"/>
            </a:avLst>
          </a:prstGeom>
          <a:solidFill>
            <a:srgbClr val="9fcbdc"/>
          </a:solidFill>
        </p:spPr>
      </p:sp>
      <p:sp>
        <p:nvSpPr>
          <p:cNvPr id="42" name="CustomShape 2"/>
          <p:cNvSpPr/>
          <p:nvPr/>
        </p:nvSpPr>
        <p:spPr>
          <a:xfrm>
            <a:off x="485640" y="5938920"/>
            <a:ext cx="3690000" cy="933120"/>
          </a:xfrm>
          <a:prstGeom prst="rect">
            <a:avLst>
              <a:gd fmla="val 0" name="adj1"/>
              <a:gd fmla="val 0" name="adj2"/>
              <a:gd fmla="val 0" name="adj3"/>
              <a:gd fmla="val 0" name="adj4"/>
              <a:gd fmla="val 0" name="adj5"/>
              <a:gd fmla="val 0" name="adj6"/>
              <a:gd fmla="val 0" name="adj7"/>
              <a:gd fmla="val 0" name="adj8"/>
            </a:avLst>
          </a:prstGeom>
          <a:solidFill>
            <a:srgbClr val="000000"/>
          </a:solidFill>
        </p:spPr>
      </p:sp>
      <p:sp>
        <p:nvSpPr>
          <p:cNvPr id="43" name="CustomShape 3"/>
          <p:cNvSpPr/>
          <p:nvPr/>
        </p:nvSpPr>
        <p:spPr>
          <a:xfrm>
            <a:off x="-6120" y="5791320"/>
            <a:ext cx="3402000" cy="1080360"/>
          </a:xfrm>
          <a:prstGeom prst="rect">
            <a:avLst/>
          </a:prstGeom>
          <a:blipFill>
            <a:blip r:embed="rId2"/>
            <a:tile/>
          </a:blipFill>
        </p:spPr>
      </p:sp>
      <p:sp>
        <p:nvSpPr>
          <p:cNvPr id="44" name="Line 4"/>
          <p:cNvSpPr/>
          <p:nvPr/>
        </p:nvSpPr>
        <p:spPr>
          <a:xfrm>
            <a:off x="-9000" y="5787720"/>
            <a:ext cx="3405240" cy="1084320"/>
          </a:xfrm>
          <a:prstGeom prst="line">
            <a:avLst/>
          </a:prstGeom>
          <a:ln w="12240">
            <a:solidFill>
              <a:srgbClr val="196f85"/>
            </a:solidFill>
            <a:miter/>
          </a:ln>
        </p:spPr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StarSymbol"/>
              <a:buChar char=""/>
            </a:pPr>
            <a:r>
              <a:rPr lang="es" sz="2700">
                <a:solidFill>
                  <a:srgbClr val="000000"/>
                </a:solidFill>
                <a:latin typeface="Lucida Sans Unicode"/>
              </a:rPr>
              <a:t>Pulse para editar los formatos del texto del esquema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s" sz="2700">
                <a:solidFill>
                  <a:srgbClr val="000000"/>
                </a:solidFill>
                <a:latin typeface="Lucida Sans Unicode"/>
              </a:rPr>
              <a:t>Segundo nivel del esquema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s" sz="2700">
                <a:solidFill>
                  <a:srgbClr val="000000"/>
                </a:solidFill>
                <a:latin typeface="Lucida Sans Unicode"/>
              </a:rPr>
              <a:t>Tercer nivel del esquema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s" sz="2700">
                <a:solidFill>
                  <a:srgbClr val="000000"/>
                </a:solidFill>
                <a:latin typeface="Lucida Sans Unicode"/>
              </a:rPr>
              <a:t>Cuarto nivel del esquema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s" sz="2700">
                <a:solidFill>
                  <a:srgbClr val="000000"/>
                </a:solidFill>
                <a:latin typeface="Lucida Sans Unicode"/>
              </a:rPr>
              <a:t>Quinto nivel del esquema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s" sz="2700">
                <a:solidFill>
                  <a:srgbClr val="000000"/>
                </a:solidFill>
                <a:latin typeface="Lucida Sans Unicode"/>
              </a:rPr>
              <a:t>Sexto nivel del esquema</a:t>
            </a:r>
            <a:endParaRPr/>
          </a:p>
          <a:p>
            <a:pPr>
              <a:lnSpc>
                <a:spcPct val="100000"/>
              </a:lnSpc>
              <a:buSzPct val="68000"/>
              <a:buFont charset="2" typeface="Wingdings 3"/>
              <a:buChar char=""/>
            </a:pPr>
            <a:r>
              <a:rPr lang="es" sz="2700">
                <a:solidFill>
                  <a:srgbClr val="000000"/>
                </a:solidFill>
                <a:latin typeface="Lucida Sans Unicode"/>
              </a:rPr>
              <a:t>Séptimo nivel del esquemaHaga clic para modificar el estilo de texto del patrón</a:t>
            </a:r>
            <a:endParaRPr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es" sz="2300">
                <a:solidFill>
                  <a:srgbClr val="000000"/>
                </a:solidFill>
                <a:latin typeface="Lucida Sans Unicode"/>
              </a:rPr>
              <a:t>Segundo nivel</a:t>
            </a:r>
            <a:endParaRPr/>
          </a:p>
          <a:p>
            <a:pPr lvl="1">
              <a:buFont typeface="Verdana"/>
              <a:buChar char="◦"/>
            </a:pPr>
            <a:r>
              <a:rPr lang="es" sz="2100">
                <a:solidFill>
                  <a:srgbClr val="000000"/>
                </a:solidFill>
                <a:latin typeface="Lucida Sans Unicode"/>
              </a:rPr>
              <a:t>Tercer nivel</a:t>
            </a:r>
            <a:endParaRPr/>
          </a:p>
          <a:p>
            <a:pPr lvl="2">
              <a:buFont charset="2" typeface="Wingdings 2"/>
              <a:buChar char=""/>
            </a:pPr>
            <a:r>
              <a:rPr lang="es" sz="1900">
                <a:solidFill>
                  <a:srgbClr val="000000"/>
                </a:solidFill>
                <a:latin typeface="Lucida Sans Unicode"/>
              </a:rPr>
              <a:t>Cuarto nivel</a:t>
            </a:r>
            <a:endParaRPr/>
          </a:p>
          <a:p>
            <a:pPr lvl="3">
              <a:buFont charset="2" typeface="Wingdings 2"/>
              <a:buChar char=""/>
            </a:pPr>
            <a:r>
              <a:rPr lang="es">
                <a:solidFill>
                  <a:srgbClr val="000000"/>
                </a:solidFill>
                <a:latin typeface="Lucida Sans Unicode"/>
              </a:rPr>
              <a:t>Quinto nivel</a:t>
            </a:r>
            <a:endParaRPr/>
          </a:p>
        </p:txBody>
      </p:sp>
      <p:sp>
        <p:nvSpPr>
          <p:cNvPr id="46" name="PlaceHolder 6"/>
          <p:cNvSpPr>
            <a:spLocks noGrp="1"/>
          </p:cNvSpPr>
          <p:nvPr>
            <p:ph type="dt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s-ES">
                <a:solidFill>
                  <a:srgbClr val="000000"/>
                </a:solidFill>
                <a:latin typeface="Lucida Sans Unicode"/>
              </a:rPr>
              <a:t>30/04/13</a:t>
            </a:r>
            <a:endParaRPr/>
          </a:p>
        </p:txBody>
      </p:sp>
      <p:sp>
        <p:nvSpPr>
          <p:cNvPr id="47" name="PlaceHolder 7"/>
          <p:cNvSpPr>
            <a:spLocks noGrp="1"/>
          </p:cNvSpPr>
          <p:nvPr>
            <p:ph type="ftr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48" name="PlaceHolder 8"/>
          <p:cNvSpPr>
            <a:spLocks noGrp="1"/>
          </p:cNvSpPr>
          <p:nvPr>
            <p:ph type="sldNum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218181C1-9161-4131-9121-21310191B141}" type="slidenum">
              <a:rPr lang="es-ES">
                <a:solidFill>
                  <a:srgbClr val="000000"/>
                </a:solidFill>
                <a:latin typeface="Lucida Sans Unicode"/>
              </a:rPr>
              <a:t>&lt;número&gt;</a:t>
            </a:fld>
            <a:endParaRPr/>
          </a:p>
        </p:txBody>
      </p:sp>
      <p:sp>
        <p:nvSpPr>
          <p:cNvPr id="49" name="PlaceHolder 9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b="1" lang="es" sz="4100">
                <a:solidFill>
                  <a:srgbClr val="464646"/>
                </a:solidFill>
                <a:latin typeface="Lucida Sans Unicode"/>
              </a:rPr>
              <a:t>Pulse para editar el formato del texto de títuloHaga clic para modificar el estilo de título del patrón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4.jpeg"/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5" Type="http://schemas.openxmlformats.org/officeDocument/2006/relationships/image" Target="../media/image7.jpeg"/><Relationship Id="rId6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image" Target="../media/image11.jpeg"/><Relationship Id="rId3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image" Target="../media/image13.jpeg"/><Relationship Id="rId3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4.jpe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142920" y="1412640"/>
            <a:ext cx="9000720" cy="1737000"/>
          </a:xfrm>
          <a:prstGeom prst="rect">
            <a:avLst/>
          </a:prstGeom>
          <a:solidFill>
            <a:srgbClr val="ffffff"/>
          </a:solidFill>
          <a:ln w="55080">
            <a:solidFill>
              <a:srgbClr val="ffffff"/>
            </a:solidFill>
            <a:round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1" lang="es-ES" sz="5400">
                <a:solidFill>
                  <a:srgbClr val="f3f7f9"/>
                </a:solidFill>
                <a:latin typeface="Lucida Sans Unicode"/>
              </a:rPr>
              <a:t>Periféricos de entrada</a:t>
            </a:r>
            <a:endParaRPr/>
          </a:p>
        </p:txBody>
      </p:sp>
      <p:sp>
        <p:nvSpPr>
          <p:cNvPr id="88" name="CustomShape 2"/>
          <p:cNvSpPr/>
          <p:nvPr/>
        </p:nvSpPr>
        <p:spPr>
          <a:xfrm>
            <a:off x="683640" y="4221000"/>
            <a:ext cx="5256360" cy="11876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s-ES" sz="3600">
                <a:solidFill>
                  <a:srgbClr val="000000"/>
                </a:solidFill>
                <a:latin typeface="Lucida Sans Unicode"/>
              </a:rPr>
              <a:t>Roberto Molina</a:t>
            </a:r>
            <a:endParaRPr/>
          </a:p>
          <a:p>
            <a:pPr>
              <a:lnSpc>
                <a:spcPct val="100000"/>
              </a:lnSpc>
            </a:pPr>
            <a:r>
              <a:rPr lang="es-ES" sz="3600">
                <a:solidFill>
                  <a:srgbClr val="000000"/>
                </a:solidFill>
                <a:latin typeface="Lucida Sans Unicode"/>
              </a:rPr>
              <a:t>PQPI Salvador Gadea</a:t>
            </a: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s" sz="3200">
                <a:solidFill>
                  <a:srgbClr val="000000"/>
                </a:solidFill>
                <a:latin typeface="Lucida Sans Unicode"/>
              </a:rPr>
              <a:t>1.)Teclado</a:t>
            </a:r>
            <a:endParaRPr/>
          </a:p>
          <a:p>
            <a:pPr>
              <a:lnSpc>
                <a:spcPct val="100000"/>
              </a:lnSpc>
            </a:pPr>
            <a:r>
              <a:rPr lang="es" sz="3200">
                <a:solidFill>
                  <a:srgbClr val="000000"/>
                </a:solidFill>
                <a:latin typeface="Lucida Sans Unicode"/>
              </a:rPr>
              <a:t>2.)Ratón</a:t>
            </a:r>
            <a:endParaRPr/>
          </a:p>
          <a:p>
            <a:pPr>
              <a:lnSpc>
                <a:spcPct val="100000"/>
              </a:lnSpc>
            </a:pPr>
            <a:r>
              <a:rPr lang="es" sz="3200">
                <a:solidFill>
                  <a:srgbClr val="000000"/>
                </a:solidFill>
                <a:latin typeface="Lucida Sans Unicode"/>
              </a:rPr>
              <a:t>3.)Escáner</a:t>
            </a:r>
            <a:endParaRPr/>
          </a:p>
          <a:p>
            <a:pPr>
              <a:lnSpc>
                <a:spcPct val="100000"/>
              </a:lnSpc>
            </a:pPr>
            <a:r>
              <a:rPr lang="es" sz="3200">
                <a:solidFill>
                  <a:srgbClr val="000000"/>
                </a:solidFill>
                <a:latin typeface="Lucida Sans Unicode"/>
              </a:rPr>
              <a:t>4.)Webcam</a:t>
            </a:r>
            <a:endParaRPr/>
          </a:p>
          <a:p>
            <a:pPr>
              <a:lnSpc>
                <a:spcPct val="100000"/>
              </a:lnSpc>
            </a:pPr>
            <a:r>
              <a:rPr lang="es" sz="3200">
                <a:solidFill>
                  <a:srgbClr val="000000"/>
                </a:solidFill>
                <a:latin typeface="Lucida Sans Unicode"/>
              </a:rPr>
              <a:t>5.)Micrófono</a:t>
            </a:r>
            <a:endParaRPr/>
          </a:p>
        </p:txBody>
      </p:sp>
      <p:sp>
        <p:nvSpPr>
          <p:cNvPr id="90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b="1" lang="es" sz="5000">
                <a:solidFill>
                  <a:srgbClr val="464646"/>
                </a:solidFill>
                <a:latin typeface="Lucida Sans Unicode"/>
              </a:rPr>
              <a:t>Indice</a:t>
            </a:r>
            <a:endParaRPr/>
          </a:p>
        </p:txBody>
      </p:sp>
      <p:pic>
        <p:nvPicPr>
          <p:cNvPr descr="" id="91" name="Picture 3"/>
          <p:cNvPicPr/>
          <p:nvPr/>
        </p:nvPicPr>
        <p:blipFill>
          <a:blip r:embed="rId1"/>
          <a:stretch>
            <a:fillRect/>
          </a:stretch>
        </p:blipFill>
        <p:spPr>
          <a:xfrm>
            <a:off x="2915640" y="332640"/>
            <a:ext cx="2466720" cy="1847520"/>
          </a:xfrm>
          <a:prstGeom prst="rect">
            <a:avLst/>
          </a:prstGeom>
        </p:spPr>
      </p:pic>
      <p:pic>
        <p:nvPicPr>
          <p:cNvPr descr="" id="92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7020360" y="476640"/>
            <a:ext cx="1361520" cy="1456560"/>
          </a:xfrm>
          <a:prstGeom prst="rect">
            <a:avLst/>
          </a:prstGeom>
        </p:spPr>
      </p:pic>
      <p:pic>
        <p:nvPicPr>
          <p:cNvPr descr="" id="93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3132000" y="3645000"/>
            <a:ext cx="2409480" cy="1807200"/>
          </a:xfrm>
          <a:prstGeom prst="rect">
            <a:avLst/>
          </a:prstGeom>
        </p:spPr>
      </p:pic>
      <p:pic>
        <p:nvPicPr>
          <p:cNvPr descr="" id="94" name="Picture 5"/>
          <p:cNvPicPr/>
          <p:nvPr/>
        </p:nvPicPr>
        <p:blipFill>
          <a:blip r:embed="rId4"/>
          <a:stretch>
            <a:fillRect/>
          </a:stretch>
        </p:blipFill>
        <p:spPr>
          <a:xfrm>
            <a:off x="5292000" y="2061000"/>
            <a:ext cx="1835280" cy="1376280"/>
          </a:xfrm>
          <a:prstGeom prst="rect">
            <a:avLst/>
          </a:prstGeom>
        </p:spPr>
      </p:pic>
      <p:pic>
        <p:nvPicPr>
          <p:cNvPr descr="" id="95" name="Picture 6"/>
          <p:cNvPicPr/>
          <p:nvPr/>
        </p:nvPicPr>
        <p:blipFill>
          <a:blip r:embed="rId5"/>
          <a:stretch>
            <a:fillRect/>
          </a:stretch>
        </p:blipFill>
        <p:spPr>
          <a:xfrm>
            <a:off x="6642000" y="4139280"/>
            <a:ext cx="2539800" cy="1371240"/>
          </a:xfrm>
          <a:prstGeom prst="rect">
            <a:avLst/>
          </a:prstGeom>
        </p:spPr>
      </p:pic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96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5783400" y="2205000"/>
            <a:ext cx="4170240" cy="3139560"/>
          </a:xfrm>
          <a:prstGeom prst="rect">
            <a:avLst/>
          </a:prstGeom>
        </p:spPr>
      </p:pic>
      <p:sp>
        <p:nvSpPr>
          <p:cNvPr id="97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s" sz="2000">
                <a:solidFill>
                  <a:srgbClr val="000000"/>
                </a:solidFill>
                <a:latin typeface="Lucida Sans Unicode"/>
              </a:rPr>
              <a:t>Un teclado es un periférico de entrada o dispositivo, en parte inspirado en el teclado de las máquinas de escribir, que utiliza una disposición de botones o teclas, para que actúen como palancas mecánicas o interruptores electrónicos que envían información a la computadora.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s" sz="2000">
                <a:solidFill>
                  <a:srgbClr val="000000"/>
                </a:solidFill>
                <a:latin typeface="Lucida Sans Unicode"/>
              </a:rPr>
              <a:t>Hay varios tipos de teclados :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s" sz="2000">
                <a:solidFill>
                  <a:srgbClr val="000000"/>
                </a:solidFill>
                <a:latin typeface="Lucida Sans Unicode"/>
              </a:rPr>
              <a:t>Teclados de proyección.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s" sz="2000">
                <a:solidFill>
                  <a:srgbClr val="000000"/>
                </a:solidFill>
                <a:latin typeface="Lucida Sans Unicode"/>
              </a:rPr>
              <a:t>Teclados de USB.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s" sz="2000">
                <a:solidFill>
                  <a:srgbClr val="000000"/>
                </a:solidFill>
                <a:latin typeface="Lucida Sans Unicode"/>
              </a:rPr>
              <a:t>Teclados de Mini Dim.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s" sz="2000">
                <a:solidFill>
                  <a:srgbClr val="000000"/>
                </a:solidFill>
                <a:latin typeface="Lucida Sans Unicode"/>
              </a:rPr>
              <a:t>Teclados inalámbricos.</a:t>
            </a:r>
            <a:endParaRPr/>
          </a:p>
        </p:txBody>
      </p:sp>
      <p:sp>
        <p:nvSpPr>
          <p:cNvPr id="98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b="1" lang="es" sz="4100">
                <a:solidFill>
                  <a:srgbClr val="464646"/>
                </a:solidFill>
                <a:latin typeface="Lucida Sans Unicode"/>
              </a:rPr>
              <a:t>1.)Teclado</a:t>
            </a:r>
            <a:endParaRPr/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99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4626000" y="2781000"/>
            <a:ext cx="3821760" cy="2258280"/>
          </a:xfrm>
          <a:prstGeom prst="rect">
            <a:avLst/>
          </a:prstGeom>
        </p:spPr>
      </p:pic>
      <p:sp>
        <p:nvSpPr>
          <p:cNvPr id="100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s">
                <a:solidFill>
                  <a:srgbClr val="000000"/>
                </a:solidFill>
                <a:latin typeface="Lucida Sans Unicode"/>
              </a:rPr>
              <a:t>El ratón o mouse es un dispositivo apuntador utilizado para facilitar el manejo de un entorno gráfico en una computadora. Generalmente está fabricado en plástico y se utiliza con una de las manos. Detecta su movimiento relativo en dos dimensiones por la superficie plana en la que se apoya, reflejándose habitualmente a través de un puntero o flecha en el monitor.</a:t>
            </a:r>
            <a:endParaRPr/>
          </a:p>
          <a:p>
            <a:pPr>
              <a:lnSpc>
                <a:spcPct val="100000"/>
              </a:lnSpc>
            </a:pPr>
            <a:r>
              <a:rPr lang="es">
                <a:solidFill>
                  <a:srgbClr val="000000"/>
                </a:solidFill>
                <a:latin typeface="Lucida Sans Unicode"/>
              </a:rPr>
              <a:t>Hay varios tipos de ratón o mouse: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s">
                <a:solidFill>
                  <a:srgbClr val="000000"/>
                </a:solidFill>
                <a:latin typeface="Lucida Sans Unicode"/>
              </a:rPr>
              <a:t>Mecánico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s">
                <a:solidFill>
                  <a:srgbClr val="000000"/>
                </a:solidFill>
                <a:latin typeface="Lucida Sans Unicode"/>
              </a:rPr>
              <a:t>Laser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s">
                <a:solidFill>
                  <a:srgbClr val="000000"/>
                </a:solidFill>
                <a:latin typeface="Lucida Sans Unicode"/>
              </a:rPr>
              <a:t>Ópticos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s">
                <a:solidFill>
                  <a:srgbClr val="000000"/>
                </a:solidFill>
                <a:latin typeface="Lucida Sans Unicode"/>
              </a:rPr>
              <a:t>TrackBall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01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b="1" lang="es" sz="4100">
                <a:solidFill>
                  <a:srgbClr val="464646"/>
                </a:solidFill>
                <a:latin typeface="Lucida Sans Unicode"/>
              </a:rPr>
              <a:t>2.)Ratón</a:t>
            </a:r>
            <a:endParaRPr/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s">
                <a:solidFill>
                  <a:srgbClr val="000000"/>
                </a:solidFill>
                <a:latin typeface="Lucida Sans Unicode"/>
              </a:rPr>
              <a:t>Un escáner de computadora es un periférico que se utiliza para convertir, mediante el uso de la luz, imágenes impresas o documentos a formato digital. El escáner nace en 1984 cuando Microtek crea el MS-200, el primer escáner blanco y negro que tenia una resolución de 200dpi. Este escáner fue desarrollado para Apple Macintosh. Los escáneres pueden tener accesorios como un alimentador de hojas automático o un adaptador para diapositivas y transparencias.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03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b="1" lang="es" sz="4100">
                <a:solidFill>
                  <a:srgbClr val="464646"/>
                </a:solidFill>
                <a:latin typeface="Lucida Sans Unicode"/>
              </a:rPr>
              <a:t>3.)Escáner</a:t>
            </a:r>
            <a:endParaRPr/>
          </a:p>
        </p:txBody>
      </p:sp>
      <p:pic>
        <p:nvPicPr>
          <p:cNvPr descr="" id="104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5364000" y="3357000"/>
            <a:ext cx="2609640" cy="1752120"/>
          </a:xfrm>
          <a:prstGeom prst="rect">
            <a:avLst/>
          </a:prstGeom>
        </p:spPr>
      </p:pic>
      <p:pic>
        <p:nvPicPr>
          <p:cNvPr descr="" id="105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187640" y="3717000"/>
            <a:ext cx="2142720" cy="2142720"/>
          </a:xfrm>
          <a:prstGeom prst="rect">
            <a:avLst/>
          </a:prstGeom>
        </p:spPr>
      </p:pic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106" name="Picture 3"/>
          <p:cNvPicPr/>
          <p:nvPr/>
        </p:nvPicPr>
        <p:blipFill>
          <a:blip r:embed="rId1"/>
          <a:stretch>
            <a:fillRect/>
          </a:stretch>
        </p:blipFill>
        <p:spPr>
          <a:xfrm>
            <a:off x="3492000" y="4365000"/>
            <a:ext cx="2057040" cy="1904760"/>
          </a:xfrm>
          <a:prstGeom prst="rect">
            <a:avLst/>
          </a:prstGeom>
        </p:spPr>
      </p:pic>
      <p:pic>
        <p:nvPicPr>
          <p:cNvPr descr="" id="107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6588360" y="3861000"/>
            <a:ext cx="2180880" cy="2095200"/>
          </a:xfrm>
          <a:prstGeom prst="rect">
            <a:avLst/>
          </a:prstGeom>
        </p:spPr>
      </p:pic>
      <p:sp>
        <p:nvSpPr>
          <p:cNvPr id="108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s">
                <a:solidFill>
                  <a:srgbClr val="000000"/>
                </a:solidFill>
                <a:latin typeface="Lucida Sans Unicode"/>
              </a:rPr>
              <a:t>Una cámara web o cámara de red es una pequeña cámara digital conectada a una computadora la cual puede capturar imágenes y transmitirlas a través de Internet, ya sea a una página web o a otra u otras computadoras de forma privada.</a:t>
            </a:r>
            <a:endParaRPr/>
          </a:p>
          <a:p>
            <a:pPr>
              <a:lnSpc>
                <a:spcPct val="100000"/>
              </a:lnSpc>
            </a:pPr>
            <a:r>
              <a:rPr lang="es">
                <a:solidFill>
                  <a:srgbClr val="000000"/>
                </a:solidFill>
                <a:latin typeface="Lucida Sans Unicode"/>
              </a:rPr>
              <a:t>Las cámaras web normalmente están formadas por una lente, un sensor de imagen y la circuitería necesaria para manejarlos.</a:t>
            </a:r>
            <a:endParaRPr/>
          </a:p>
          <a:p>
            <a:pPr>
              <a:lnSpc>
                <a:spcPct val="100000"/>
              </a:lnSpc>
            </a:pPr>
            <a:r>
              <a:rPr lang="es">
                <a:solidFill>
                  <a:srgbClr val="000000"/>
                </a:solidFill>
                <a:latin typeface="Lucida Sans Unicode"/>
              </a:rPr>
              <a:t>Existen distintos tipos de lentes, siendo las lentes plásticas las más comunes. Los sensores de imagen pueden ser </a:t>
            </a:r>
            <a:r>
              <a:rPr b="1" lang="es">
                <a:solidFill>
                  <a:srgbClr val="000000"/>
                </a:solidFill>
                <a:latin typeface="Lucida Sans Unicode"/>
              </a:rPr>
              <a:t>CCD</a:t>
            </a:r>
            <a:r>
              <a:rPr lang="es">
                <a:solidFill>
                  <a:srgbClr val="000000"/>
                </a:solidFill>
                <a:latin typeface="Lucida Sans Unicode"/>
              </a:rPr>
              <a:t> </a:t>
            </a:r>
            <a:r>
              <a:rPr i="1" lang="es">
                <a:solidFill>
                  <a:srgbClr val="000000"/>
                </a:solidFill>
                <a:latin typeface="Lucida Sans Unicode"/>
              </a:rPr>
              <a:t>(charge coupled device) </a:t>
            </a:r>
            <a:r>
              <a:rPr lang="es">
                <a:solidFill>
                  <a:srgbClr val="000000"/>
                </a:solidFill>
                <a:latin typeface="Lucida Sans Unicode"/>
              </a:rPr>
              <a:t>o </a:t>
            </a:r>
            <a:r>
              <a:rPr b="1" lang="es">
                <a:solidFill>
                  <a:srgbClr val="000000"/>
                </a:solidFill>
                <a:latin typeface="Lucida Sans Unicode"/>
              </a:rPr>
              <a:t>CMOS</a:t>
            </a:r>
            <a:r>
              <a:rPr lang="es">
                <a:solidFill>
                  <a:srgbClr val="000000"/>
                </a:solidFill>
                <a:latin typeface="Lucida Sans Unicode"/>
              </a:rPr>
              <a:t> </a:t>
            </a:r>
            <a:r>
              <a:rPr i="1" lang="es">
                <a:solidFill>
                  <a:srgbClr val="000000"/>
                </a:solidFill>
                <a:latin typeface="Lucida Sans Unicode"/>
              </a:rPr>
              <a:t>(complementary metal oxide semiconductor).</a:t>
            </a:r>
            <a:endParaRPr/>
          </a:p>
        </p:txBody>
      </p:sp>
      <p:sp>
        <p:nvSpPr>
          <p:cNvPr id="109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b="1" lang="es" sz="4100">
                <a:solidFill>
                  <a:srgbClr val="464646"/>
                </a:solidFill>
                <a:latin typeface="Lucida Sans Unicode"/>
              </a:rPr>
              <a:t>4.)Webcam</a:t>
            </a:r>
            <a:endParaRPr/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110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7000920" y="2637000"/>
            <a:ext cx="2142720" cy="2142720"/>
          </a:xfrm>
          <a:prstGeom prst="rect">
            <a:avLst/>
          </a:prstGeom>
        </p:spPr>
      </p:pic>
      <p:sp>
        <p:nvSpPr>
          <p:cNvPr id="111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s">
                <a:solidFill>
                  <a:srgbClr val="000000"/>
                </a:solidFill>
                <a:latin typeface="Lucida Sans Unicode"/>
              </a:rPr>
              <a:t>El micrófono es un transductor electroacústico. Su función es la de traducir las vibraciones debidas a la presión acústica ejercida sobre su cápsula por las ondas sonoras en energía eléctrica, lo que permite por ejemplo grabar sonidos de cualquier lugar o elemento.</a:t>
            </a:r>
            <a:endParaRPr/>
          </a:p>
          <a:p>
            <a:pPr>
              <a:lnSpc>
                <a:spcPct val="100000"/>
              </a:lnSpc>
            </a:pPr>
            <a:r>
              <a:rPr lang="es">
                <a:solidFill>
                  <a:srgbClr val="000000"/>
                </a:solidFill>
                <a:latin typeface="Lucida Sans Unicode"/>
              </a:rPr>
              <a:t>Como se mencionó en las características hay 6 tipos de micrófonos: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s">
                <a:solidFill>
                  <a:srgbClr val="000000"/>
                </a:solidFill>
                <a:latin typeface="Lucida Sans Unicode"/>
              </a:rPr>
              <a:t>Micrófono omnidireccional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s">
                <a:solidFill>
                  <a:srgbClr val="000000"/>
                </a:solidFill>
                <a:latin typeface="Lucida Sans Unicode"/>
              </a:rPr>
              <a:t>Micrófono de zona de presión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s">
                <a:solidFill>
                  <a:srgbClr val="000000"/>
                </a:solidFill>
                <a:latin typeface="Lucida Sans Unicode"/>
              </a:rPr>
              <a:t>Micrófono bidireccional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s">
                <a:solidFill>
                  <a:srgbClr val="000000"/>
                </a:solidFill>
                <a:latin typeface="Lucida Sans Unicode"/>
              </a:rPr>
              <a:t>Micrófono de gradiente de presión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s">
                <a:solidFill>
                  <a:srgbClr val="000000"/>
                </a:solidFill>
                <a:latin typeface="Lucida Sans Unicode"/>
              </a:rPr>
              <a:t>Micrófono unidireccional de interferencia, línea, rifle, cañón o semicañón.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s">
                <a:solidFill>
                  <a:srgbClr val="000000"/>
                </a:solidFill>
                <a:latin typeface="Lucida Sans Unicode"/>
              </a:rPr>
              <a:t>Micrófono parabólico</a:t>
            </a:r>
            <a:endParaRPr/>
          </a:p>
        </p:txBody>
      </p:sp>
      <p:sp>
        <p:nvSpPr>
          <p:cNvPr id="112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b="1" lang="es" sz="4100">
                <a:solidFill>
                  <a:srgbClr val="464646"/>
                </a:solidFill>
                <a:latin typeface="Lucida Sans Unicode"/>
              </a:rPr>
              <a:t>5.)Micrófono</a:t>
            </a:r>
            <a:endParaRPr/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142920" y="260640"/>
            <a:ext cx="9000720" cy="533448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b="1" lang="es-ES" sz="34400">
                <a:solidFill>
                  <a:srgbClr val="ffffff"/>
                </a:solidFill>
                <a:latin typeface="Lucida Sans Unicode"/>
              </a:rPr>
              <a:t>FIN</a:t>
            </a: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